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66" r:id="rId8"/>
    <p:sldId id="260" r:id="rId9"/>
    <p:sldId id="261" r:id="rId10"/>
    <p:sldId id="262" r:id="rId11"/>
    <p:sldId id="264" r:id="rId12"/>
    <p:sldId id="263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079" autoAdjust="0"/>
  </p:normalViewPr>
  <p:slideViewPr>
    <p:cSldViewPr snapToGrid="0">
      <p:cViewPr>
        <p:scale>
          <a:sx n="64" d="100"/>
          <a:sy n="64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agencies/eige_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310" y="563977"/>
            <a:ext cx="5730045" cy="573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8866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AB8E8D9-B624-7344-9D5E-301B04BE4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830" y="705733"/>
            <a:ext cx="4156249" cy="638570"/>
          </a:xfrm>
        </p:spPr>
        <p:txBody>
          <a:bodyPr>
            <a:normAutofit/>
          </a:bodyPr>
          <a:lstStyle/>
          <a:p>
            <a:r>
              <a:rPr lang="it-IT" sz="3500" dirty="0" err="1"/>
              <a:t>SITOGRAFIA</a:t>
            </a:r>
            <a:r>
              <a:rPr lang="it-IT" sz="3500" dirty="0"/>
              <a:t>:</a:t>
            </a:r>
            <a:endParaRPr lang="x-none" sz="3500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ottotitolo 2">
            <a:extLst>
              <a:ext uri="{FF2B5EF4-FFF2-40B4-BE49-F238E27FC236}">
                <a16:creationId xmlns:a16="http://schemas.microsoft.com/office/drawing/2014/main" id="{6CC0D60D-E7C6-4D42-B192-60E82591317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10830" y="1555004"/>
            <a:ext cx="8470898" cy="63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err="1">
                <a:hlinkClick r:id="rId2"/>
              </a:rPr>
              <a:t>European</a:t>
            </a:r>
            <a:r>
              <a:rPr lang="it-IT" dirty="0">
                <a:hlinkClick r:id="rId2"/>
              </a:rPr>
              <a:t> </a:t>
            </a:r>
            <a:r>
              <a:rPr lang="it-IT" dirty="0" err="1">
                <a:hlinkClick r:id="rId2"/>
              </a:rPr>
              <a:t>Institute</a:t>
            </a:r>
            <a:r>
              <a:rPr lang="it-IT" dirty="0">
                <a:hlinkClick r:id="rId2"/>
              </a:rPr>
              <a:t> for Gender </a:t>
            </a:r>
            <a:r>
              <a:rPr lang="it-IT" dirty="0" err="1">
                <a:hlinkClick r:id="rId2"/>
              </a:rPr>
              <a:t>Equality</a:t>
            </a:r>
            <a:r>
              <a:rPr lang="it-IT" dirty="0">
                <a:hlinkClick r:id="rId2"/>
              </a:rPr>
              <a:t> (EIGE) | Unione Europea (europa.eu)</a:t>
            </a:r>
            <a:endParaRPr lang="it-IT" dirty="0"/>
          </a:p>
          <a:p>
            <a:pPr marL="0" indent="0">
              <a:buNone/>
            </a:pPr>
            <a:endParaRPr lang="x-none" dirty="0"/>
          </a:p>
        </p:txBody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89CD12D-3224-5447-A3E2-9B794839413E}"/>
              </a:ext>
            </a:extLst>
          </p:cNvPr>
          <p:cNvSpPr txBox="1"/>
          <p:nvPr/>
        </p:nvSpPr>
        <p:spPr>
          <a:xfrm>
            <a:off x="831851" y="2844800"/>
            <a:ext cx="8470898" cy="318500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Fabbi Sofia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Frajese Veronica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Grachev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Savva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Rossi Aldo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Troili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Diego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8E452A3-706D-6240-A79D-17D32D17B067}"/>
              </a:ext>
            </a:extLst>
          </p:cNvPr>
          <p:cNvSpPr txBox="1"/>
          <p:nvPr/>
        </p:nvSpPr>
        <p:spPr>
          <a:xfrm>
            <a:off x="610830" y="2736632"/>
            <a:ext cx="375778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3500" dirty="0">
                <a:solidFill>
                  <a:schemeClr val="accent1"/>
                </a:solidFill>
                <a:latin typeface="+mj-lt"/>
              </a:rPr>
              <a:t>REALIZZATO DA:</a:t>
            </a:r>
            <a:endParaRPr lang="it-RU" sz="35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2673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70D9B98-DA04-914D-B61E-589317F5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54" y="76199"/>
            <a:ext cx="3934968" cy="4463889"/>
          </a:xfrm>
        </p:spPr>
        <p:txBody>
          <a:bodyPr anchor="ctr">
            <a:normAutofit/>
          </a:bodyPr>
          <a:lstStyle/>
          <a:p>
            <a:r>
              <a:rPr lang="it-IT" sz="3900" b="1" dirty="0"/>
              <a:t>L’ISTITUTO EIGE</a:t>
            </a:r>
            <a:endParaRPr lang="x-none" sz="3900" b="1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CE9A56-62DD-6243-BD56-91301B064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632" y="2117649"/>
            <a:ext cx="6707469" cy="2350261"/>
          </a:xfrm>
        </p:spPr>
        <p:txBody>
          <a:bodyPr anchor="ctr">
            <a:noAutofit/>
          </a:bodyPr>
          <a:lstStyle/>
          <a:p>
            <a:endParaRPr lang="it-IT" sz="2200" dirty="0">
              <a:solidFill>
                <a:schemeClr val="tx1"/>
              </a:solidFill>
              <a:highlight>
                <a:srgbClr val="FFFF00"/>
              </a:highlight>
              <a:latin typeface="Helvetica Neue" panose="02000503000000020004" pitchFamily="2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it-IT" sz="2200" dirty="0">
              <a:latin typeface="Helvetica Neue" panose="02000503000000020004" pitchFamily="2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È l’unica agenzia dell’UE dedicata esclusivamente alla parità di genere;</a:t>
            </a:r>
          </a:p>
          <a:p>
            <a:r>
              <a:rPr lang="it-IT" sz="2400" dirty="0"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Individua i divari tra donne e uomini;</a:t>
            </a:r>
          </a:p>
          <a:p>
            <a:r>
              <a:rPr lang="it-IT" sz="2400" dirty="0"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Raccoglie dati sulle disuguaglianze e fornisce informazioni;</a:t>
            </a:r>
          </a:p>
          <a:p>
            <a:r>
              <a:rPr lang="it-IT" sz="2400" dirty="0"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Sostiene i politici per raggiungere il traguardo dell’uguaglianza.</a:t>
            </a:r>
          </a:p>
          <a:p>
            <a:endParaRPr lang="x-none" sz="2400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4BC9CDF-2D2E-F44C-975B-78A6C2BEF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05" y="2825377"/>
            <a:ext cx="4252039" cy="228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3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BA35538-DDE2-244F-92F2-32BEFDA3C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139" y="514085"/>
            <a:ext cx="5074290" cy="1375608"/>
          </a:xfrm>
        </p:spPr>
        <p:txBody>
          <a:bodyPr anchor="ctr">
            <a:normAutofit/>
          </a:bodyPr>
          <a:lstStyle/>
          <a:p>
            <a:r>
              <a:rPr lang="it-IT" sz="3800" b="1" dirty="0">
                <a:solidFill>
                  <a:schemeClr val="tx2"/>
                </a:solidFill>
              </a:rPr>
              <a:t>LA DISUGUAGLIANZA</a:t>
            </a:r>
            <a:r>
              <a:rPr lang="it-IT" sz="3800" dirty="0">
                <a:solidFill>
                  <a:schemeClr val="tx2"/>
                </a:solidFill>
              </a:rPr>
              <a:t> </a:t>
            </a:r>
            <a:endParaRPr lang="x-none" sz="3800" dirty="0">
              <a:solidFill>
                <a:schemeClr val="tx2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2623E8-4DAC-BB40-9508-AD9CC3072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597" y="386335"/>
            <a:ext cx="4483088" cy="3440110"/>
          </a:xfrm>
        </p:spPr>
        <p:txBody>
          <a:bodyPr>
            <a:noAutofit/>
          </a:bodyPr>
          <a:lstStyle/>
          <a:p>
            <a:r>
              <a:rPr lang="x-none" dirty="0">
                <a:solidFill>
                  <a:schemeClr val="bg1"/>
                </a:solidFill>
                <a:effectLst/>
                <a:ea typeface="Yu Mincho" panose="02020400000000000000" pitchFamily="18" charset="-128"/>
                <a:cs typeface="Calibri" panose="020F0502020204030204" pitchFamily="34" charset="0"/>
              </a:rPr>
              <a:t>Gli eventuali miglioramenti nell’ambito dell’uguaglianza di genere nell’UE potrebbero generare fino a 10,5 milioni di posti di lavoro in più entro il 2050</a:t>
            </a:r>
            <a:r>
              <a:rPr lang="it-IT" dirty="0">
                <a:solidFill>
                  <a:schemeClr val="bg1"/>
                </a:solidFill>
                <a:ea typeface="Yu Mincho" panose="02020400000000000000" pitchFamily="18" charset="-128"/>
                <a:cs typeface="Calibri" panose="020F0502020204030204" pitchFamily="34" charset="0"/>
              </a:rPr>
              <a:t>;</a:t>
            </a:r>
            <a:endParaRPr lang="it-IT" dirty="0">
              <a:solidFill>
                <a:schemeClr val="bg1"/>
              </a:solidFill>
              <a:effectLst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r>
              <a:rPr lang="it-IT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ancora oggi nel settore professionale l’importanza dell’uguaglianza di genere riguarda 19 settori strategici: dalla pesca alla cultura;</a:t>
            </a:r>
            <a:endParaRPr lang="x-none" dirty="0">
              <a:solidFill>
                <a:schemeClr val="bg1"/>
              </a:solidFill>
              <a:effectLst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r>
              <a:rPr lang="x-none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 sei domini chiave dell’indice </a:t>
            </a:r>
            <a:r>
              <a:rPr lang="it-IT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della disuguaglianza </a:t>
            </a:r>
            <a:r>
              <a:rPr lang="x-none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sono potere, tempo, conoscenza, salute, denaro e lavoro.</a:t>
            </a:r>
            <a:endParaRPr lang="x-none" dirty="0">
              <a:solidFill>
                <a:schemeClr val="bg1"/>
              </a:solidFill>
              <a:effectLst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endParaRPr lang="x-none" dirty="0">
              <a:solidFill>
                <a:schemeClr val="bg1"/>
              </a:solidFill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AFD2E22F-1523-5945-A42A-D4FEB047E48C}"/>
              </a:ext>
            </a:extLst>
          </p:cNvPr>
          <p:cNvSpPr/>
          <p:nvPr/>
        </p:nvSpPr>
        <p:spPr>
          <a:xfrm flipH="1">
            <a:off x="2266492" y="4212779"/>
            <a:ext cx="356546" cy="719819"/>
          </a:xfrm>
          <a:prstGeom prst="downArrow">
            <a:avLst>
              <a:gd name="adj1" fmla="val 49643"/>
              <a:gd name="adj2" fmla="val 728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D827F46-D893-D741-8554-51BF8447C0FC}"/>
              </a:ext>
            </a:extLst>
          </p:cNvPr>
          <p:cNvSpPr txBox="1"/>
          <p:nvPr/>
        </p:nvSpPr>
        <p:spPr>
          <a:xfrm>
            <a:off x="241834" y="4932601"/>
            <a:ext cx="4405863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Non è solo una questione di genere:</a:t>
            </a:r>
            <a:r>
              <a:rPr lang="it-IT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età</a:t>
            </a:r>
            <a:r>
              <a:rPr lang="x-none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livello di istruzione, disabilità, vivere in un paese diverso da quello di nascita</a:t>
            </a:r>
            <a:r>
              <a:rPr lang="it-IT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s</a:t>
            </a:r>
            <a:r>
              <a:rPr lang="it-IT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ono fattori che contribuiscono alla disuguaglianza.</a:t>
            </a:r>
            <a:endParaRPr lang="x-none" dirty="0">
              <a:solidFill>
                <a:schemeClr val="bg1"/>
              </a:solidFill>
              <a:effectLst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pPr algn="ctr">
              <a:spcAft>
                <a:spcPts val="600"/>
              </a:spcAft>
            </a:pPr>
            <a:endParaRPr lang="x-none" dirty="0">
              <a:solidFill>
                <a:schemeClr val="bg1"/>
              </a:solidFill>
            </a:endParaRP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66DC768D-E6E8-0848-A8BD-563EEB043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7990" y="1814183"/>
            <a:ext cx="5876588" cy="291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3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9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7A50C40-775D-774E-9DCE-12BDE773CCD1}"/>
              </a:ext>
            </a:extLst>
          </p:cNvPr>
          <p:cNvSpPr txBox="1"/>
          <p:nvPr/>
        </p:nvSpPr>
        <p:spPr>
          <a:xfrm>
            <a:off x="584112" y="1545462"/>
            <a:ext cx="6155266" cy="43518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Durante la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preparazione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progettazione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monitoraggio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valutazione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politiche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misure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normative 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programmi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bilancio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;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politici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e 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governi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per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identificare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loro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punti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forza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debolezza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(in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materia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parità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genere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);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Offrendo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informazioni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orientamenti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su come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raggiungere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un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maggior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equilibrio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genere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negli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istituti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ricerca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;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Creando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uno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strumento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online per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garantire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l’uguaglianza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nel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settore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dell’innovazione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.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Rectangle 41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9" name="Straight Connector 43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5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Isosceles Triangle 51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3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5" name="Isosceles Triangle 59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0C9FF52-093C-5D4F-9C4A-08F39381D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9101" y="1247159"/>
            <a:ext cx="2938401" cy="43518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800" dirty="0">
                <a:solidFill>
                  <a:schemeClr val="bg1"/>
                </a:solidFill>
              </a:rPr>
              <a:t>GLI </a:t>
            </a:r>
            <a:r>
              <a:rPr lang="en-US" sz="3800" dirty="0" err="1">
                <a:solidFill>
                  <a:schemeClr val="bg1"/>
                </a:solidFill>
              </a:rPr>
              <a:t>STRUMENTI</a:t>
            </a:r>
            <a:r>
              <a:rPr lang="en-US" sz="380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8108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94A7024-D948-494D-8920-BBA2DA07D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BABC3BD-AB59-0846-AB0E-B10652E72F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</a:blip>
          <a:srcRect t="10359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40CA3EAF-45C5-FC42-8EF3-025F9A186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56" y="464141"/>
            <a:ext cx="8596668" cy="1320800"/>
          </a:xfrm>
        </p:spPr>
        <p:txBody>
          <a:bodyPr>
            <a:normAutofit/>
          </a:bodyPr>
          <a:lstStyle/>
          <a:p>
            <a:r>
              <a:rPr lang="it-IT" sz="4300" dirty="0"/>
              <a:t>CAUSE, PROVVEDIMENTI e DIRITTI:</a:t>
            </a:r>
            <a:endParaRPr lang="x-none" sz="43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F731C1-8E4E-A544-B9BB-3CD6A908C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656" y="1488613"/>
            <a:ext cx="8596668" cy="3880773"/>
          </a:xfrm>
        </p:spPr>
        <p:txBody>
          <a:bodyPr>
            <a:noAutofit/>
          </a:bodyPr>
          <a:lstStyle/>
          <a:p>
            <a:r>
              <a:rPr lang="x-none" sz="26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violenza contro le donne è sia una causa che una conseguenza della disuguaglianza di genere</a:t>
            </a:r>
            <a:r>
              <a:rPr lang="it-IT" sz="26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 </a:t>
            </a:r>
          </a:p>
          <a:p>
            <a:r>
              <a:rPr lang="x-none" sz="26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violenza virtuale costituisce un motivo di preoccupazione crescente, soprattutto per donne e ragazze</a:t>
            </a:r>
            <a:r>
              <a:rPr lang="it-IT" sz="2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</a:p>
          <a:p>
            <a:r>
              <a:rPr lang="x-none" sz="260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relazione</a:t>
            </a:r>
            <a:r>
              <a:rPr lang="it-IT" sz="26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dell’EIGE</a:t>
            </a:r>
            <a:r>
              <a:rPr lang="x-none" sz="260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26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sulla </a:t>
            </a:r>
            <a:r>
              <a:rPr lang="x-none" sz="260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violenza virtuale sottolinea la necessità di disporre di maggiori dat</a:t>
            </a:r>
            <a:r>
              <a:rPr lang="it-IT" sz="26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i;</a:t>
            </a:r>
            <a:endParaRPr lang="x-none" sz="2600">
              <a:solidFill>
                <a:srgbClr val="FFFFFF"/>
              </a:solidFill>
              <a:latin typeface="Calibri" panose="020F0502020204030204" pitchFamily="34" charset="0"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r>
              <a:rPr lang="x-none" sz="26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sensibilizzazione alla questione della parità di genere è molto importante nella legislazione</a:t>
            </a:r>
            <a:r>
              <a:rPr lang="it-IT" sz="2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x-none" sz="2600">
              <a:solidFill>
                <a:srgbClr val="FFFFFF"/>
              </a:solidFill>
              <a:effectLst/>
              <a:latin typeface="Calibri" panose="020F0502020204030204" pitchFamily="34" charset="0"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r>
              <a:rPr lang="it-IT" sz="2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L’istituto cerca di </a:t>
            </a:r>
            <a:r>
              <a:rPr lang="x-none" sz="26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rendere più facile per le vittime far valere i propri diritti</a:t>
            </a:r>
            <a:r>
              <a:rPr lang="it-IT" sz="26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x-none" sz="2600">
              <a:solidFill>
                <a:srgbClr val="FFFFFF"/>
              </a:solidFill>
              <a:effectLst/>
              <a:latin typeface="Calibri" panose="020F0502020204030204" pitchFamily="34" charset="0"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endParaRPr lang="x-none" sz="2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57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87" name="Rectangle 7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88" name="Rectangle 7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9" name="Straight Connector 7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0" name="Straight Connector 7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92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93" name="Isosceles Triangle 8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9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95" name="Isosceles Triangle 8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96" name="Freeform: Shape 88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1EB888A-7605-3E45-B2C3-95C64552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4" y="-458576"/>
            <a:ext cx="4512989" cy="2227730"/>
          </a:xfrm>
        </p:spPr>
        <p:txBody>
          <a:bodyPr anchor="ctr">
            <a:normAutofit/>
          </a:bodyPr>
          <a:lstStyle/>
          <a:p>
            <a:r>
              <a:rPr lang="it-IT" sz="4000" b="1" dirty="0">
                <a:solidFill>
                  <a:srgbClr val="FFFFFF"/>
                </a:solidFill>
              </a:rPr>
              <a:t>IL BILANCIO:</a:t>
            </a:r>
            <a:endParaRPr lang="x-none" sz="4000" b="1">
              <a:solidFill>
                <a:srgbClr val="FFFFFF"/>
              </a:solidFill>
            </a:endParaRPr>
          </a:p>
        </p:txBody>
      </p:sp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959" y="1206572"/>
            <a:ext cx="4766590" cy="476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4399C1-C8DC-8A44-936C-07B1DFDF8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753" y="1270975"/>
            <a:ext cx="4512988" cy="3317938"/>
          </a:xfrm>
        </p:spPr>
        <p:txBody>
          <a:bodyPr anchor="t">
            <a:normAutofit/>
          </a:bodyPr>
          <a:lstStyle/>
          <a:p>
            <a:r>
              <a:rPr lang="x-none" sz="22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 beneficiare</a:t>
            </a:r>
            <a:r>
              <a:rPr lang="it-IT" sz="2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del</a:t>
            </a:r>
            <a:r>
              <a:rPr lang="x-none" sz="22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l’uguagl</a:t>
            </a:r>
            <a:r>
              <a:rPr lang="it-IT" sz="2200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ianza</a:t>
            </a:r>
            <a:r>
              <a:rPr lang="x-none" sz="22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la prospettiva di genere deve essere al centro dell’elaborazione delle politiche. Lo stesso vale per la pianificazione di bilancio</a:t>
            </a:r>
            <a:r>
              <a:rPr lang="it-IT" sz="2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</a:p>
          <a:p>
            <a:r>
              <a:rPr lang="x-none" sz="22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 bilancio di genere aiuta a tenere conto delle esigenze di donne e uomini nell’assegnazione delle risorse pubblich</a:t>
            </a:r>
            <a:r>
              <a:rPr lang="it-IT" sz="2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x-none" sz="22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x-none" sz="2200">
              <a:solidFill>
                <a:srgbClr val="FFFFFF"/>
              </a:solidFill>
              <a:effectLst/>
              <a:latin typeface="Calibri" panose="020F0502020204030204" pitchFamily="34" charset="0"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endParaRPr lang="x-none" sz="2200">
              <a:solidFill>
                <a:srgbClr val="FFFFFF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A016BE0-9F28-694B-9D7B-216E274E63F2}"/>
              </a:ext>
            </a:extLst>
          </p:cNvPr>
          <p:cNvSpPr txBox="1"/>
          <p:nvPr/>
        </p:nvSpPr>
        <p:spPr>
          <a:xfrm>
            <a:off x="7084191" y="5269706"/>
            <a:ext cx="451298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x-none" sz="220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piattaforma di integrazione</a:t>
            </a:r>
            <a:r>
              <a:rPr lang="it-IT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dell’istituto</a:t>
            </a:r>
            <a:r>
              <a:rPr lang="x-none" sz="220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2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aiuta</a:t>
            </a:r>
            <a:r>
              <a:rPr lang="x-none" sz="220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pianificare e attuare bilanci inclusivi.</a:t>
            </a:r>
            <a:endParaRPr lang="x-none" sz="2200">
              <a:solidFill>
                <a:schemeClr val="bg1"/>
              </a:solidFill>
              <a:effectLst/>
              <a:latin typeface="Calibri" panose="020F0502020204030204" pitchFamily="34" charset="0"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pPr algn="ctr">
              <a:spcAft>
                <a:spcPts val="600"/>
              </a:spcAft>
            </a:pPr>
            <a:endParaRPr lang="x-none" sz="2200">
              <a:solidFill>
                <a:schemeClr val="bg1"/>
              </a:solidFill>
            </a:endParaRP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51A3892C-9B11-E54C-87AC-151D7323E3DC}"/>
              </a:ext>
            </a:extLst>
          </p:cNvPr>
          <p:cNvSpPr/>
          <p:nvPr/>
        </p:nvSpPr>
        <p:spPr>
          <a:xfrm>
            <a:off x="9125599" y="4514030"/>
            <a:ext cx="430172" cy="690879"/>
          </a:xfrm>
          <a:prstGeom prst="downArrow">
            <a:avLst>
              <a:gd name="adj1" fmla="val 39480"/>
              <a:gd name="adj2" fmla="val 602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3301823"/>
      </p:ext>
    </p:extLst>
  </p:cSld>
  <p:clrMapOvr>
    <a:masterClrMapping/>
  </p:clrMapOvr>
  <p:transition spd="med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isualizza immagine di origi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6" r="7292" b="-1"/>
          <a:stretch/>
        </p:blipFill>
        <p:spPr bwMode="auto">
          <a:xfrm>
            <a:off x="4215282" y="-20637"/>
            <a:ext cx="7927036" cy="6862234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F24854C8-A52A-2B4F-B54E-D25932CD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92" y="203014"/>
            <a:ext cx="3851123" cy="1320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t-IT" sz="3400" b="1" dirty="0"/>
              <a:t>ESPANSIONI E COLLABORAZIONI DELL’EIGE:</a:t>
            </a:r>
            <a:endParaRPr lang="x-none" sz="3400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A76EA7-BA47-6B41-A6CC-442CBE5AD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92" y="1839010"/>
            <a:ext cx="4763557" cy="368480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egli ultimi anni sta procedendo all’espansione del suo progetto oltre i confini dell’UE;</a:t>
            </a:r>
          </a:p>
          <a:p>
            <a:pPr>
              <a:lnSpc>
                <a:spcPct val="90000"/>
              </a:lnSpc>
            </a:pP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 entrare nell’UE i candidati e i potenziali candidati devono garantire l’integrazione della prospettiva di genere nel processo decisionale;</a:t>
            </a:r>
            <a:endParaRPr lang="x-none" sz="2000">
              <a:effectLst/>
              <a:latin typeface="Calibri" panose="020F0502020204030204" pitchFamily="34" charset="0"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x-none" sz="2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banca dati sulle statistiche di genere raccoglie tutte le informazioni statistiche sull’uguaglianza di genere in tutta l’UE</a:t>
            </a: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x-none" sz="2000">
              <a:effectLst/>
              <a:latin typeface="Calibri" panose="020F0502020204030204" pitchFamily="34" charset="0"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</a:t>
            </a:r>
            <a:r>
              <a:rPr lang="x-none" sz="2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Centro di risorse e documentazione (RDC) costituisce uno sportello unico per le conoscenze sul tema del genere</a:t>
            </a: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x-none" sz="2000">
              <a:effectLst/>
              <a:latin typeface="Calibri" panose="020F0502020204030204" pitchFamily="34" charset="0"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ollabora con il </a:t>
            </a:r>
            <a:r>
              <a:rPr lang="x-none" sz="2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«fiocco bianco»</a:t>
            </a: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it-IT" sz="20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Calibri" panose="020F0502020204030204" pitchFamily="34" charset="0"/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494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D7E3EDB7-C09C-BB41-B039-CEBDD1697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933" y="503659"/>
            <a:ext cx="8596668" cy="1320800"/>
          </a:xfrm>
        </p:spPr>
        <p:txBody>
          <a:bodyPr>
            <a:normAutofit/>
          </a:bodyPr>
          <a:lstStyle/>
          <a:p>
            <a:r>
              <a:rPr lang="it-IT" sz="4400" b="1" dirty="0"/>
              <a:t>UN PO’ DI DATI…</a:t>
            </a:r>
            <a:endParaRPr lang="x-none" sz="4400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A09AB1-12F2-E84C-AAE4-0A6F67D26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21" y="1554827"/>
            <a:ext cx="8596668" cy="3880773"/>
          </a:xfrm>
        </p:spPr>
        <p:txBody>
          <a:bodyPr>
            <a:noAutofit/>
          </a:bodyPr>
          <a:lstStyle/>
          <a:p>
            <a:r>
              <a:rPr lang="it-IT" sz="2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 </a:t>
            </a:r>
            <a:r>
              <a:rPr lang="x-none" sz="23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paese che detiene la presidenza del Consiglio dell’Unione europea può chieder</a:t>
            </a:r>
            <a:r>
              <a:rPr lang="it-IT" sz="2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 all’EIGE</a:t>
            </a:r>
            <a:r>
              <a:rPr lang="x-none" sz="23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 esaminare con maggiore attenzione uno dei 12 settori della piattaforma d’azione di Pechino</a:t>
            </a:r>
            <a:r>
              <a:rPr lang="it-IT" sz="2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</a:p>
          <a:p>
            <a:r>
              <a:rPr lang="x-none" sz="23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Nel 2014, solo il 26% dei lavoratori dei settori dell’istruzione, della sanità e della previdenza erano uomini</a:t>
            </a:r>
            <a:r>
              <a:rPr lang="it-IT" sz="2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it-IT" sz="2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x-none" sz="23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Nelle professioni scientifiche, tecnologiche, ingegneristiche e matematiche solo il 14% erano donne</a:t>
            </a:r>
            <a:r>
              <a:rPr lang="it-IT" sz="2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x-none" sz="2300">
              <a:effectLst/>
              <a:latin typeface="Calibri" panose="020F0502020204030204" pitchFamily="34" charset="0"/>
              <a:ea typeface="Yu Mincho" panose="02020400000000000000" pitchFamily="18" charset="-128"/>
              <a:cs typeface="Calibri" panose="020F0502020204030204" pitchFamily="34" charset="0"/>
            </a:endParaRPr>
          </a:p>
          <a:p>
            <a:r>
              <a:rPr lang="x-none" sz="23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Nel settore delle tecnologie dell’informazione e della comunicazione (TIC), solo il 17% dei lavoratori è costituito da donne. Considerata la generale carenza di lavoratori con competenze nel campo delle TIC e delle tecnologie digitali, si tratta di un problema reale per l’Europa. </a:t>
            </a:r>
            <a:endParaRPr lang="it-IT" sz="2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827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DDCB2EC9-64E6-7249-8BE4-9C431F99B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507480" cy="6858000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46AB6A2-D25E-FB4E-97F1-743A98C2C0FD}"/>
              </a:ext>
            </a:extLst>
          </p:cNvPr>
          <p:cNvSpPr txBox="1"/>
          <p:nvPr/>
        </p:nvSpPr>
        <p:spPr>
          <a:xfrm>
            <a:off x="6096000" y="1542352"/>
            <a:ext cx="365477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3E404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nostro parere ognuno di noi può contribuire all’uguaglianza di genere evitando violenze e aiutando le persone in difficoltà.</a:t>
            </a:r>
            <a:br>
              <a:rPr lang="x-none" sz="2600" b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</a:br>
            <a:r>
              <a:rPr lang="it-IT" sz="2600" b="1" dirty="0">
                <a:solidFill>
                  <a:srgbClr val="3E404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queste situazioni non bisogna ignorarle, ma agire!</a:t>
            </a:r>
            <a:br>
              <a:rPr lang="x-none" sz="2600" b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</a:br>
            <a:r>
              <a:rPr lang="it-IT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x-none" sz="2600" b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</a:br>
            <a:r>
              <a:rPr lang="x-none" sz="2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x-none" sz="2600" b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</a:br>
            <a:r>
              <a:rPr lang="it-IT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x-none" sz="2600" b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</a:br>
            <a:endParaRPr lang="x-none" sz="2600" b="1"/>
          </a:p>
          <a:p>
            <a:pPr algn="ctr"/>
            <a:endParaRPr lang="it-RU" sz="2600" b="1" dirty="0"/>
          </a:p>
        </p:txBody>
      </p:sp>
    </p:spTree>
    <p:extLst>
      <p:ext uri="{BB962C8B-B14F-4D97-AF65-F5344CB8AC3E}">
        <p14:creationId xmlns:p14="http://schemas.microsoft.com/office/powerpoint/2010/main" val="2864359551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E94C994526EBF48B1D5ACF1BD7267E9" ma:contentTypeVersion="0" ma:contentTypeDescription="Creare un nuovo documento." ma:contentTypeScope="" ma:versionID="98a12b7c7fd4dee448399de013ed0d6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a373c70dcfdb0a3329420882916a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AB5430-292B-4AA9-8ECA-183E94146C51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B80D77AE-D4FA-4D01-8DE3-6DD75594A7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AADE1E-B06F-451B-971E-BE3722B6743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612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Sfaccettatura</vt:lpstr>
      <vt:lpstr>Presentazione standard di PowerPoint</vt:lpstr>
      <vt:lpstr>L’ISTITUTO EIGE</vt:lpstr>
      <vt:lpstr>LA DISUGUAGLIANZA </vt:lpstr>
      <vt:lpstr>GLI STRUMENTI:</vt:lpstr>
      <vt:lpstr>CAUSE, PROVVEDIMENTI e DIRITTI:</vt:lpstr>
      <vt:lpstr>IL BILANCIO:</vt:lpstr>
      <vt:lpstr>ESPANSIONI E COLLABORAZIONI DELL’EIGE:</vt:lpstr>
      <vt:lpstr>UN PO’ DI DATI…</vt:lpstr>
      <vt:lpstr>Presentazione standard di PowerPoint</vt:lpstr>
      <vt:lpstr>SITOGRAFIA: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L’EIGE</dc:title>
  <dc:creator>Sofia Fabbi</dc:creator>
  <cp:lastModifiedBy>Sofia Fabbi</cp:lastModifiedBy>
  <cp:revision>11</cp:revision>
  <dcterms:created xsi:type="dcterms:W3CDTF">2021-04-09T10:59:09Z</dcterms:created>
  <dcterms:modified xsi:type="dcterms:W3CDTF">2021-04-17T09:22:43Z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0x0101005E94C994526EBF48B1D5ACF1BD7267E9</vt:lpwstr>
  </property>
</Properties>
</file>